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1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</p:sldMasterIdLst>
  <p:notesMasterIdLst>
    <p:notesMasterId r:id="rId8"/>
  </p:notesMasterIdLst>
  <p:sldIdLst>
    <p:sldId id="272" r:id="rId7"/>
    <p:sldId id="271" r:id="rId9"/>
    <p:sldId id="268" r:id="rId10"/>
    <p:sldId id="269" r:id="rId11"/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74" r:id="rId24"/>
    <p:sldId id="273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32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32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“为你撑伞”，用21天改变自己，用一把伞温暖别人。因为我们深知，因为自己淋过雨，所以才更愿意为别人撑伞。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第五，我们每天都会提供丰富多样的成长内容，涵盖读书、情绪管理、家庭关系等多个方面，让您的成长融入日常生活，成为一种习惯。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第六，作为成员，您将获得我们所有线下线上成长活动的优先报名资格，不错过任何一个学习和交流的机会。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第七，您将在这里认识更多优秀的女性，她们将帮助您拓宽认知、拓展圈层，让您的人生边界变得更加广阔。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第八，也是非常有意义的一项。完成21天挑战后，您将获得一次“撑伞资格”，我们将以您的名义捐赠一把爱心伞，让您的成长能够温暖和照亮他人。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第九，完成挑战的学员将获得我们颁发的《21天成长撑伞证书》和“成长达人”荣誉称号，并有机会在平台进行展示。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第十，我们鼓励您邀请朋友一起参与，共同传播这份善意与正能量，在成长的道路上结伴同行，成为更好的自己。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这是我们共同的成长约定：每天学习、进步、善良，并尝试影响一个人。用21天改变自己，用一把伞温暖别人。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助力更多女性成长，我们特别推出了专项支持。目前，我们提供限额10名的赋能体验名额，您不需要支付31万，只需支付一个统一体验价——8800元，即可获得全部六大服务。这不仅是一个优惠，更是一个开启自我探索与职业进阶的珍贵契机，名额有限，先到先得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大家好，欢迎了解“为你撑伞女性成长计划”推出的“21天成长撑伞行动”。这是一个仅需9.9元，为期21天的成长之旅，旨在帮助大家养成习惯、遇见同频、提升自我，并传递爱心。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大家好，欢迎了解“为你撑伞女性成长计划”推出的“21天成长撑伞行动”。这是一个仅需9.9元，为期21天的成长之旅，旨在帮助大家养成习惯、遇见同频、提升自我，并传递爱心。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最后，请允许我分享发起人云姐的寄语。她希望通过这个计划，帮助更多女性获得面对生活的勇气和创造幸福的能力。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“为你撑伞”，用21天改变自己，用一把伞温暖别人。因为我们深知，因为自己淋过雨，所以才更愿意为别人撑伞。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大家好，欢迎了解“为你撑伞女性成长计划”推出的“21天成长撑伞行动”。这是一个仅需9.9元，为期21天的成长之旅，旨在帮助大家养成习惯、遇见同频、提升自我，并传递爱心。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请不要把它看作一个简单的打卡活动。它的内核是关于成长、阅读、链接与爱的深度践行。我们坚信，女性的成长不仅能改变家庭，更能推动时代的进步。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参与本次行动，您将首先成为我们计划的正式成员，获得专属身份认证，并加入全国性的女性成长社群。同时，您还将获得一份电子证书，记录您的成长足迹。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第三，您将加入一个高质量的共学微信群，在这里您可以链接到来自各行各业的优秀女性，与她们一起学习、成长和链接。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第四，您将参与我们精心设计的21天成长共修计划，通过每日的阅读、学习和分享，帮助您培养起持续学习与成长的良好习惯。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47.svg"/><Relationship Id="rId14" Type="http://schemas.openxmlformats.org/officeDocument/2006/relationships/notesSlide" Target="../notesSlides/notesSlide10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59.svg"/><Relationship Id="rId7" Type="http://schemas.openxmlformats.org/officeDocument/2006/relationships/image" Target="../media/image58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49.svg"/><Relationship Id="rId3" Type="http://schemas.openxmlformats.org/officeDocument/2006/relationships/image" Target="../media/image48.png"/><Relationship Id="rId2" Type="http://schemas.openxmlformats.org/officeDocument/2006/relationships/image" Target="../media/image23.sv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3.sv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61.svg"/><Relationship Id="rId1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1.svg"/><Relationship Id="rId3" Type="http://schemas.openxmlformats.org/officeDocument/2006/relationships/image" Target="../media/image20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tags" Target="../tags/tag3.xml"/><Relationship Id="rId26" Type="http://schemas.openxmlformats.org/officeDocument/2006/relationships/notesSlide" Target="../notesSlides/notesSlide14.xml"/><Relationship Id="rId25" Type="http://schemas.openxmlformats.org/officeDocument/2006/relationships/slideLayout" Target="../slideLayouts/slideLayout12.xml"/><Relationship Id="rId24" Type="http://schemas.openxmlformats.org/officeDocument/2006/relationships/tags" Target="../tags/tag18.xml"/><Relationship Id="rId23" Type="http://schemas.openxmlformats.org/officeDocument/2006/relationships/tags" Target="../tags/tag17.xml"/><Relationship Id="rId22" Type="http://schemas.openxmlformats.org/officeDocument/2006/relationships/tags" Target="../tags/tag16.xml"/><Relationship Id="rId21" Type="http://schemas.openxmlformats.org/officeDocument/2006/relationships/image" Target="../media/image67.svg"/><Relationship Id="rId20" Type="http://schemas.openxmlformats.org/officeDocument/2006/relationships/image" Target="../media/image66.png"/><Relationship Id="rId2" Type="http://schemas.openxmlformats.org/officeDocument/2006/relationships/tags" Target="../tags/tag2.xml"/><Relationship Id="rId19" Type="http://schemas.openxmlformats.org/officeDocument/2006/relationships/tags" Target="../tags/tag15.xml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image" Target="../media/image65.svg"/><Relationship Id="rId12" Type="http://schemas.openxmlformats.org/officeDocument/2006/relationships/image" Target="../media/image64.png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19.svg"/><Relationship Id="rId3" Type="http://schemas.openxmlformats.org/officeDocument/2006/relationships/image" Target="../media/image1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4" Type="http://schemas.openxmlformats.org/officeDocument/2006/relationships/notesSlide" Target="../notesSlides/notesSlide16.xml"/><Relationship Id="rId33" Type="http://schemas.openxmlformats.org/officeDocument/2006/relationships/slideLayout" Target="../slideLayouts/slideLayout12.xml"/><Relationship Id="rId32" Type="http://schemas.openxmlformats.org/officeDocument/2006/relationships/tags" Target="../tags/tag42.xml"/><Relationship Id="rId31" Type="http://schemas.openxmlformats.org/officeDocument/2006/relationships/tags" Target="../tags/tag41.xml"/><Relationship Id="rId30" Type="http://schemas.openxmlformats.org/officeDocument/2006/relationships/tags" Target="../tags/tag40.xml"/><Relationship Id="rId3" Type="http://schemas.openxmlformats.org/officeDocument/2006/relationships/tags" Target="../tags/tag21.xml"/><Relationship Id="rId29" Type="http://schemas.openxmlformats.org/officeDocument/2006/relationships/image" Target="../media/image17.svg"/><Relationship Id="rId28" Type="http://schemas.openxmlformats.org/officeDocument/2006/relationships/image" Target="../media/image16.png"/><Relationship Id="rId27" Type="http://schemas.openxmlformats.org/officeDocument/2006/relationships/tags" Target="../tags/tag39.xml"/><Relationship Id="rId26" Type="http://schemas.openxmlformats.org/officeDocument/2006/relationships/tags" Target="../tags/tag38.xml"/><Relationship Id="rId25" Type="http://schemas.openxmlformats.org/officeDocument/2006/relationships/tags" Target="../tags/tag37.xml"/><Relationship Id="rId24" Type="http://schemas.openxmlformats.org/officeDocument/2006/relationships/tags" Target="../tags/tag36.xml"/><Relationship Id="rId23" Type="http://schemas.openxmlformats.org/officeDocument/2006/relationships/tags" Target="../tags/tag35.xml"/><Relationship Id="rId22" Type="http://schemas.openxmlformats.org/officeDocument/2006/relationships/tags" Target="../tags/tag34.xml"/><Relationship Id="rId21" Type="http://schemas.openxmlformats.org/officeDocument/2006/relationships/image" Target="../media/image71.svg"/><Relationship Id="rId20" Type="http://schemas.openxmlformats.org/officeDocument/2006/relationships/image" Target="../media/image70.png"/><Relationship Id="rId2" Type="http://schemas.openxmlformats.org/officeDocument/2006/relationships/tags" Target="../tags/tag20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image" Target="../media/image69.svg"/><Relationship Id="rId12" Type="http://schemas.openxmlformats.org/officeDocument/2006/relationships/image" Target="../media/image68.png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image" Target="../media/image79.svg"/><Relationship Id="rId7" Type="http://schemas.openxmlformats.org/officeDocument/2006/relationships/image" Target="../media/image78.png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svg"/><Relationship Id="rId3" Type="http://schemas.openxmlformats.org/officeDocument/2006/relationships/image" Target="../media/image74.png"/><Relationship Id="rId2" Type="http://schemas.openxmlformats.org/officeDocument/2006/relationships/image" Target="../media/image73.svg"/><Relationship Id="rId13" Type="http://schemas.openxmlformats.org/officeDocument/2006/relationships/notesSlide" Target="../notesSlides/notesSlide18.xml"/><Relationship Id="rId12" Type="http://schemas.openxmlformats.org/officeDocument/2006/relationships/slideLayout" Target="../slideLayouts/slideLayout15.xml"/><Relationship Id="rId11" Type="http://schemas.openxmlformats.org/officeDocument/2006/relationships/image" Target="../media/image82.jpeg"/><Relationship Id="rId10" Type="http://schemas.openxmlformats.org/officeDocument/2006/relationships/image" Target="../media/image81.svg"/><Relationship Id="rId1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png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1.svg"/><Relationship Id="rId7" Type="http://schemas.openxmlformats.org/officeDocument/2006/relationships/image" Target="../media/image20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7.svg"/><Relationship Id="rId7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19.sv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1.svg"/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37.svg"/><Relationship Id="rId7" Type="http://schemas.openxmlformats.org/officeDocument/2006/relationships/image" Target="../media/image36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29.sv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3.sv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45.svg"/><Relationship Id="rId7" Type="http://schemas.openxmlformats.org/officeDocument/2006/relationships/image" Target="../media/image44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270000" y="-1270000"/>
            <a:ext cx="3810000" cy="3810000"/>
          </a:xfrm>
          <a:prstGeom prst="ellipse">
            <a:avLst/>
          </a:prstGeom>
          <a:solidFill>
            <a:srgbClr val="FFA500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0" y="5080000"/>
            <a:ext cx="3175000" cy="3175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-259715" y="203454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“为你撑伞”</a:t>
            </a:r>
            <a:r>
              <a:rPr lang="zh-CN" altLang="en-US" sz="4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女性成长计划</a:t>
            </a:r>
            <a:endParaRPr lang="zh-CN" altLang="en-US" sz="48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635625" y="3695065"/>
            <a:ext cx="762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62965" y="464439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33000"/>
              </a:lnSpc>
              <a:defRPr/>
            </a:pPr>
            <a:r>
              <a:rPr lang="en-US" sz="20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“因为自己淋过雨，所以更愿意为别人撑伞。”</a:t>
            </a:r>
            <a:endParaRPr lang="en-US" sz="20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33000"/>
              </a:lnSpc>
              <a:defRPr/>
            </a:pP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460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FFA5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/ 获得每日成长内容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048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921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成长金句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精选触动心灵的每日箴言，用简短有力的文字点亮生活，给予前行的力量与启发。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381500" y="2794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3048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43500" y="2921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读书分享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拆解经典好书，提炼核心观点与精华内容，在碎片化时间里高效吸收知识，拓宽认知边界。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8001000" y="2794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3048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763000" y="2921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女性成长内容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聚焦女性自我实现、职业发展与内在觉醒，提供专属成长视角，助力活出自信从容的人生。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572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4826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699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家庭关系智慧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分享亲密关系、亲子教育与代际沟通的实用技巧，在理解与包容中构建和谐温暖的家庭氛围。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381500" y="4572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72000" y="4826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143500" y="4699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情绪管理方法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学习觉察情绪、疏导压力的科学方法，以平和心态应对生活挑战，做情绪的主人而非奴隶。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001000" y="45720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1500" y="48260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763000" y="4699000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人生感悟分享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汇聚不同人生阶段的真实故事与思考，在他人的经历中照见自己，获得面对生活的通透与释然。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优先参与多元成长活动，解锁专属学习与交流机会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2787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3175000"/>
            <a:ext cx="3378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3365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87500" y="3327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深度读书会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3937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精选经典与前沿书籍，在共读与思辨中拓宽认知边界，沉淀精神内核。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94200" y="3175000"/>
            <a:ext cx="3378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394200" y="317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8200" y="3365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219700" y="3327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女性成长沙龙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648200" y="3937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聚焦自我成长、职场突破与生活平衡，在温暖的同频交流中汲取前行力量。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26400" y="3175000"/>
            <a:ext cx="3378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026400" y="3175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0400" y="3365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851900" y="3327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线上主题分享会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280400" y="3937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打破地域限制，随时随地聆听行业大咖与领域达人分享，拓展专业视野。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080000"/>
            <a:ext cx="5334000" cy="12065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52705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587500" y="5232400"/>
            <a:ext cx="4318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标杆企业参访活动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1016000" y="5778500"/>
            <a:ext cx="482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走进优秀企业实地探访，深度对话管理团队，直观学习先进模式与运营智慧。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350000" y="5080000"/>
            <a:ext cx="5080000" cy="1206500"/>
          </a:xfrm>
          <a:prstGeom prst="roundRect">
            <a:avLst>
              <a:gd name="adj" fmla="val 0"/>
            </a:avLst>
          </a:prstGeom>
          <a:solidFill>
            <a:srgbClr val="FFA5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350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4000" y="5270500"/>
            <a:ext cx="406400" cy="4064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7175500" y="5232400"/>
            <a:ext cx="4064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专属权益：优先报名所有主题交流活动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6604000" y="5778500"/>
            <a:ext cx="4635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涵盖各类行业趋势、情感心理、生活美学等主题交流，成员享有名额预留与优先锁定资格，不错过每一次机遇。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762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07</a:t>
            </a:r>
            <a:r>
              <a:rPr lang="en-US" sz="2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认识更多优秀女性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3556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556000"/>
            <a:ext cx="76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200" y="3810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37846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拓宽认知视野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5626">
            <a:off x="10922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92200" y="4572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在交流与分享中打破固有思维，接触多元的思想观念与人生智慧，重新定义自我认知。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406900" y="3556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406900" y="3556000"/>
            <a:ext cx="76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7100" y="3810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5295900" y="37846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拓展优质圈层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5626">
            <a:off x="47371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737100" y="4572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链接各行各业的优秀女性伙伴，在互助与协作中建立深度联结，积累宝贵的人脉资源。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051800" y="3556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051800" y="3556000"/>
            <a:ext cx="762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3810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940800" y="37846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拓宽人生边界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15626">
            <a:off x="8382014" y="4438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8382000" y="45720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从他人的故事里获得启发与勇气，突破舒适区的限制，探索人生更多的可能性与发展方向。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842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FFA5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762000" y="584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 在这里，遇见更多同频同行的人，让成长的路上不再孤单 ”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762000" cy="762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 /</a:t>
            </a:r>
            <a:r>
              <a:rPr lang="en-US" sz="2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21天成长撑伞计划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3041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3429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619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36195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解锁专属“撑伞资格”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4566">
            <a:off x="952513" y="4184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952500" y="43815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连续完成21天成长任务后，即可获得一次专属“撑伞资格”，这是对坚持与自律的最好嘉奖。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94200" y="3429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4700" y="3619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156200" y="36195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赠予爱心温暖他人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4566">
            <a:off x="4584713" y="4184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584700" y="43815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由腾云伞业提供高品质爱心雨伞，以您的名义，将这份关怀传递给一位真正需要帮助的陌生人。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26400" y="3429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3619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788400" y="3619500"/>
            <a:ext cx="241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成长的双向意义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4566">
            <a:off x="8216913" y="4184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216900" y="43815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这不仅是个人的蜕变之旅，更是一场温暖的传递。让您的每一次进步，都化作照亮他人的微光。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FFA5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58674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8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 让您的成长，不仅改变自己，也温暖别人。 ”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完成21天挑战，不仅收获知识与习惯，更将解锁专属的荣誉认可与展示舞台，让每一份坚持都被看见。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66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FFA5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762000" y="3302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762000" y="330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619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1651000" y="36195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专属成长证书</a:t>
            </a:r>
            <a:endParaRPr lang="en-US" sz="1100"/>
          </a:p>
        </p:txBody>
      </p:sp>
      <p:cxnSp>
        <p:nvCxnSpPr>
          <p:cNvPr id="9" name="Connector 9"/>
          <p:cNvCxnSpPr/>
          <p:nvPr>
            <p:custDataLst>
              <p:tags r:id="rId7"/>
            </p:custDataLst>
          </p:nvPr>
        </p:nvCxnSpPr>
        <p:spPr>
          <a:xfrm rot="-15211">
            <a:off x="1016014" y="443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1016000" y="4699000"/>
            <a:ext cx="2870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完成21天挑战即可获得《</a:t>
            </a:r>
            <a:r>
              <a:rPr lang="zh-CN" alt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为你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撑伞</a:t>
            </a:r>
            <a:r>
              <a:rPr lang="zh-CN" alt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证书》，为这段坚持的旅程，盖上权威且温暖的见证印章。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4406900" y="3302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4406900" y="330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60900" y="3619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5295900" y="36195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荣誉称号加冕</a:t>
            </a:r>
            <a:endParaRPr lang="en-US" sz="1100"/>
          </a:p>
        </p:txBody>
      </p:sp>
      <p:cxnSp>
        <p:nvCxnSpPr>
          <p:cNvPr id="15" name="Connector 15"/>
          <p:cNvCxnSpPr/>
          <p:nvPr>
            <p:custDataLst>
              <p:tags r:id="rId15"/>
            </p:custDataLst>
          </p:nvPr>
        </p:nvCxnSpPr>
        <p:spPr>
          <a:xfrm rot="-15211">
            <a:off x="4660914" y="443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4660900" y="4699000"/>
            <a:ext cx="2870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被授予“成长达人”专属荣誉称号，这是对您自律与行动力的最高褒奖，定格每一次突破的高光时刻。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8051800" y="3302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8"/>
            </p:custDataLst>
          </p:nvPr>
        </p:nvSpPr>
        <p:spPr>
          <a:xfrm>
            <a:off x="8051800" y="3302000"/>
            <a:ext cx="3378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05800" y="36195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8940800" y="36195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优秀学员展示</a:t>
            </a:r>
            <a:endParaRPr lang="en-US" sz="1100"/>
          </a:p>
        </p:txBody>
      </p:sp>
      <p:cxnSp>
        <p:nvCxnSpPr>
          <p:cNvPr id="21" name="Connector 21"/>
          <p:cNvCxnSpPr/>
          <p:nvPr>
            <p:custDataLst>
              <p:tags r:id="rId23"/>
            </p:custDataLst>
          </p:nvPr>
        </p:nvCxnSpPr>
        <p:spPr>
          <a:xfrm rot="-15211">
            <a:off x="8305814" y="4438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>
            <p:custDataLst>
              <p:tags r:id="rId24"/>
            </p:custDataLst>
          </p:nvPr>
        </p:nvSpPr>
        <p:spPr>
          <a:xfrm>
            <a:off x="8305800" y="4699000"/>
            <a:ext cx="2870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入选平台优秀学员展示名单，让您的成长故事成为他人的榜样，用亲身经历传递坚持的力量与温度。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969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每一份荣誉，都是对自我的肯定；每一次展示，都是成长的新起点。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2159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10.</a:t>
            </a:r>
            <a:r>
              <a:rPr lang="en-US" sz="2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传播善意与正能量，邀请身边优秀朋友共同奔赴美好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3549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4191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4445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4445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一起学习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5211">
            <a:off x="1016014" y="5137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5334000"/>
            <a:ext cx="287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共读有深度的内容，交流观点与感悟，在知识的碰撞中拓宽认知边界，收获新知。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94200" y="4191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8200" y="44450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283200" y="4445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一起成长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15211">
            <a:off x="4648214" y="5137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4648200" y="5334000"/>
            <a:ext cx="287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彼此鼓励监督，在自律中养成良好习惯，直面自身不足，在点滴进步中遇见更好的自己。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26400" y="4191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0400" y="4445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915400" y="44450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成就更好的自己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5211">
            <a:off x="8280414" y="51371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280400" y="5334000"/>
            <a:ext cx="2870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在结伴同行的路上相互赋能，把善意传递出去，让生活充满温暖，共同抵达理想的彼岸。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270000" y="-1270000"/>
            <a:ext cx="5080000" cy="5080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9652000" y="4318000"/>
            <a:ext cx="3810000" cy="3810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635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我们的约定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635000" y="2159000"/>
            <a:ext cx="2711450" cy="3046095"/>
          </a:xfrm>
          <a:prstGeom prst="roundRect">
            <a:avLst>
              <a:gd name="adj" fmla="val 0"/>
            </a:avLst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889000" y="2413000"/>
            <a:ext cx="609600" cy="609600"/>
          </a:xfrm>
          <a:prstGeom prst="roundRect">
            <a:avLst>
              <a:gd name="adj" fmla="val 0"/>
            </a:avLst>
          </a:prstGeom>
          <a:solidFill>
            <a:srgbClr val="FFA50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2540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889000" y="3302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每天学习一点点</a:t>
            </a:r>
            <a:endParaRPr lang="en-US" sz="1100"/>
          </a:p>
        </p:txBody>
      </p:sp>
      <p:cxnSp>
        <p:nvCxnSpPr>
          <p:cNvPr id="9" name="Connector 9"/>
          <p:cNvCxnSpPr/>
          <p:nvPr>
            <p:custDataLst>
              <p:tags r:id="rId7"/>
            </p:custDataLst>
          </p:nvPr>
        </p:nvCxnSpPr>
        <p:spPr>
          <a:xfrm rot="-20834">
            <a:off x="889019" y="4057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825500" y="4175125"/>
            <a:ext cx="222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在知识的海洋里积累微光，让好奇心成为指引，把每日的新知沉淀为成长的基石。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3492500" y="2159000"/>
            <a:ext cx="2698750" cy="3089275"/>
          </a:xfrm>
          <a:prstGeom prst="roundRect">
            <a:avLst>
              <a:gd name="adj" fmla="val 0"/>
            </a:avLst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3746500" y="2413000"/>
            <a:ext cx="609600" cy="609600"/>
          </a:xfrm>
          <a:prstGeom prst="roundRect">
            <a:avLst>
              <a:gd name="adj" fmla="val 0"/>
            </a:avLst>
          </a:prstGeom>
          <a:solidFill>
            <a:srgbClr val="FFA50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73500" y="25400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3746500" y="3302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每天进步一点点</a:t>
            </a:r>
            <a:endParaRPr lang="en-US" sz="1100"/>
          </a:p>
        </p:txBody>
      </p:sp>
      <p:cxnSp>
        <p:nvCxnSpPr>
          <p:cNvPr id="15" name="Connector 15"/>
          <p:cNvCxnSpPr/>
          <p:nvPr>
            <p:custDataLst>
              <p:tags r:id="rId15"/>
            </p:custDataLst>
          </p:nvPr>
        </p:nvCxnSpPr>
        <p:spPr>
          <a:xfrm rot="-20834">
            <a:off x="3746519" y="4057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>
            <p:custDataLst>
              <p:tags r:id="rId16"/>
            </p:custDataLst>
          </p:nvPr>
        </p:nvSpPr>
        <p:spPr>
          <a:xfrm>
            <a:off x="3714750" y="4175125"/>
            <a:ext cx="222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不必急于求成，哪怕只是微小的改变，持续的行动终会让我们遇见更好的自己。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7"/>
            </p:custDataLst>
          </p:nvPr>
        </p:nvSpPr>
        <p:spPr>
          <a:xfrm>
            <a:off x="6350000" y="2159000"/>
            <a:ext cx="2708910" cy="3089275"/>
          </a:xfrm>
          <a:prstGeom prst="roundRect">
            <a:avLst>
              <a:gd name="adj" fmla="val 0"/>
            </a:avLst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8"/>
            </p:custDataLst>
          </p:nvPr>
        </p:nvSpPr>
        <p:spPr>
          <a:xfrm>
            <a:off x="6604000" y="2413000"/>
            <a:ext cx="609600" cy="609600"/>
          </a:xfrm>
          <a:prstGeom prst="roundRect">
            <a:avLst>
              <a:gd name="adj" fmla="val 0"/>
            </a:avLst>
          </a:prstGeom>
          <a:solidFill>
            <a:srgbClr val="FFA50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31000" y="25400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2"/>
            </p:custDataLst>
          </p:nvPr>
        </p:nvSpPr>
        <p:spPr>
          <a:xfrm>
            <a:off x="6604000" y="3302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每天善良一点点</a:t>
            </a:r>
            <a:endParaRPr lang="en-US" sz="1100"/>
          </a:p>
        </p:txBody>
      </p:sp>
      <p:cxnSp>
        <p:nvCxnSpPr>
          <p:cNvPr id="21" name="Connector 21"/>
          <p:cNvCxnSpPr/>
          <p:nvPr>
            <p:custDataLst>
              <p:tags r:id="rId23"/>
            </p:custDataLst>
          </p:nvPr>
        </p:nvCxnSpPr>
        <p:spPr>
          <a:xfrm rot="-20834">
            <a:off x="6604019" y="4057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>
            <p:custDataLst>
              <p:tags r:id="rId24"/>
            </p:custDataLst>
          </p:nvPr>
        </p:nvSpPr>
        <p:spPr>
          <a:xfrm>
            <a:off x="6588125" y="4175125"/>
            <a:ext cx="222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以温柔之心对待世界，用善意的小事温暖身边人，让善良成为刻在骨子里的习惯。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25"/>
            </p:custDataLst>
          </p:nvPr>
        </p:nvSpPr>
        <p:spPr>
          <a:xfrm>
            <a:off x="9207500" y="2159000"/>
            <a:ext cx="2589530" cy="3089275"/>
          </a:xfrm>
          <a:prstGeom prst="roundRect">
            <a:avLst>
              <a:gd name="adj" fmla="val 0"/>
            </a:avLst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>
            <p:custDataLst>
              <p:tags r:id="rId26"/>
            </p:custDataLst>
          </p:nvPr>
        </p:nvSpPr>
        <p:spPr>
          <a:xfrm>
            <a:off x="9461500" y="2413000"/>
            <a:ext cx="609600" cy="609600"/>
          </a:xfrm>
          <a:prstGeom prst="roundRect">
            <a:avLst>
              <a:gd name="adj" fmla="val 0"/>
            </a:avLst>
          </a:prstGeom>
          <a:solidFill>
            <a:srgbClr val="FFA50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588500" y="2540000"/>
            <a:ext cx="355600" cy="355600"/>
          </a:xfrm>
          <a:prstGeom prst="rect">
            <a:avLst/>
          </a:prstGeom>
        </p:spPr>
      </p:pic>
      <p:sp>
        <p:nvSpPr>
          <p:cNvPr id="26" name="AutoShape 26"/>
          <p:cNvSpPr/>
          <p:nvPr>
            <p:custDataLst>
              <p:tags r:id="rId30"/>
            </p:custDataLst>
          </p:nvPr>
        </p:nvSpPr>
        <p:spPr>
          <a:xfrm>
            <a:off x="9461500" y="3302000"/>
            <a:ext cx="222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每天影响一个人</a:t>
            </a:r>
            <a:endParaRPr lang="en-US" sz="1100"/>
          </a:p>
        </p:txBody>
      </p:sp>
      <p:cxnSp>
        <p:nvCxnSpPr>
          <p:cNvPr id="27" name="Connector 27"/>
          <p:cNvCxnSpPr/>
          <p:nvPr>
            <p:custDataLst>
              <p:tags r:id="rId31"/>
            </p:custDataLst>
          </p:nvPr>
        </p:nvCxnSpPr>
        <p:spPr>
          <a:xfrm rot="-20834">
            <a:off x="9461519" y="40576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>
            <p:custDataLst>
              <p:tags r:id="rId32"/>
            </p:custDataLst>
          </p:nvPr>
        </p:nvSpPr>
        <p:spPr>
          <a:xfrm>
            <a:off x="9389110" y="4216400"/>
            <a:ext cx="222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用自身的光去照亮他人，传递积极的能量，让这份成长的美好涟漪般扩散开去。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女性赋能中心专项支持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0" y="2032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🌟 限额 100 名 · </a:t>
            </a:r>
            <a:r>
              <a:rPr lang="zh-CN" altLang="en-US" sz="26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早鸟成长</a:t>
            </a:r>
            <a:r>
              <a:rPr lang="en-US" sz="26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体验名额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048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9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¥ 9.9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4953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抢先</a:t>
            </a:r>
            <a:r>
              <a:rPr lang="en-US" sz="2400" b="1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体验价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842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原价 </a:t>
            </a:r>
            <a:r>
              <a:rPr lang="en-US" sz="28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999   </a:t>
            </a:r>
            <a:r>
              <a:rPr lang="en-US" sz="16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   即刻锁定</a:t>
            </a:r>
            <a:r>
              <a:rPr lang="zh-CN" altLang="en-US" sz="16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席位吧！</a:t>
            </a:r>
            <a:endParaRPr lang="zh-CN" altLang="en-US" sz="1600" b="0" i="0" u="none" strike="noStrike">
              <a:solidFill>
                <a:srgbClr val="9CA3A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5092700" y="1016000"/>
            <a:ext cx="20066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联系方式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10160000" cy="3302000"/>
          </a:xfrm>
          <a:prstGeom prst="roundRect">
            <a:avLst>
              <a:gd name="adj" fmla="val 3846"/>
            </a:avLst>
          </a:prstGeom>
          <a:solidFill>
            <a:srgbClr val="141414">
              <a:alpha val="60000"/>
            </a:srgbClr>
          </a:solidFill>
          <a:ln w="12700" cap="flat" cmpd="sng">
            <a:solidFill>
              <a:srgbClr val="FFD70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7000" y="2286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235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腾云伞业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7000" y="2794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778000" y="2743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联系人：潘红云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7000" y="3302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778000" y="3251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联系电话：15957536790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7000" y="3810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778000" y="3759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电子邮箱：</a:t>
            </a:r>
            <a:r>
              <a:rPr lang="en-US" sz="180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981043898@qq.com</a:t>
            </a:r>
            <a:endParaRPr lang="en-US" altLang="zh-CN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97000" y="4318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778000" y="42672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公司地址：浙江省绍兴市上虞区崧厦镇会源路139号腾云伞业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620000" y="2286000"/>
            <a:ext cx="2032000" cy="2032000"/>
          </a:xfrm>
          <a:prstGeom prst="roundRect">
            <a:avLst>
              <a:gd name="adj" fmla="val 6250"/>
            </a:avLst>
          </a:prstGeom>
          <a:noFill/>
          <a:ln w="25400" cap="flat" cmpd="sng">
            <a:solidFill>
              <a:srgbClr val="FFD700">
                <a:alpha val="100000"/>
              </a:srgbClr>
            </a:solidFill>
            <a:prstDash val="solid"/>
            <a:round/>
          </a:ln>
        </p:spPr>
      </p:pic>
      <p:sp>
        <p:nvSpPr>
          <p:cNvPr id="17" name="AutoShape 17"/>
          <p:cNvSpPr/>
          <p:nvPr/>
        </p:nvSpPr>
        <p:spPr>
          <a:xfrm>
            <a:off x="7620000" y="4445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扫码联系我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4"/>
          <p:cNvSpPr/>
          <p:nvPr/>
        </p:nvSpPr>
        <p:spPr>
          <a:xfrm>
            <a:off x="762000" y="1016000"/>
            <a:ext cx="2514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altLang="zh-CN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</a:t>
            </a:r>
            <a:r>
              <a:rPr lang="zh-CN" altLang="en-US" sz="3600" b="1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为你撑伞</a:t>
            </a:r>
            <a:r>
              <a:rPr lang="en-US" altLang="zh-CN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</a:t>
            </a:r>
            <a:r>
              <a:rPr lang="zh-CN" altLang="en-US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计划</a:t>
            </a:r>
            <a:r>
              <a:rPr lang="en-US" altLang="zh-CN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r>
              <a:rPr lang="zh-CN" altLang="en-US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发起</a:t>
            </a:r>
            <a:r>
              <a:rPr lang="en-US" sz="36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人介绍</a:t>
            </a:r>
            <a:endParaRPr lang="en-US" sz="1100"/>
          </a:p>
        </p:txBody>
      </p:sp>
      <p:sp>
        <p:nvSpPr>
          <p:cNvPr id="28" name="AutoShape 5"/>
          <p:cNvSpPr/>
          <p:nvPr/>
        </p:nvSpPr>
        <p:spPr>
          <a:xfrm>
            <a:off x="848360" y="2139950"/>
            <a:ext cx="762000" cy="50800"/>
          </a:xfrm>
          <a:prstGeom prst="roundRect">
            <a:avLst>
              <a:gd name="adj" fmla="val 0"/>
            </a:avLst>
          </a:prstGeom>
          <a:solidFill>
            <a:srgbClr val="FFD7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82625" y="2959100"/>
            <a:ext cx="2540000" cy="2540000"/>
          </a:xfrm>
          <a:prstGeom prst="roundRect">
            <a:avLst>
              <a:gd name="adj" fmla="val 5000"/>
            </a:avLst>
          </a:prstGeom>
          <a:noFill/>
          <a:ln w="25400" cap="flat" cmpd="sng">
            <a:solidFill>
              <a:srgbClr val="FFD700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30" name="AutoShape 7"/>
          <p:cNvSpPr/>
          <p:nvPr/>
        </p:nvSpPr>
        <p:spPr>
          <a:xfrm>
            <a:off x="3683000" y="2095500"/>
            <a:ext cx="736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潘红云</a:t>
            </a:r>
            <a:r>
              <a:rPr lang="en-US" sz="20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腾云伞业创始人</a:t>
            </a:r>
            <a:endParaRPr lang="en-US" sz="1100"/>
          </a:p>
        </p:txBody>
      </p:sp>
      <p:sp>
        <p:nvSpPr>
          <p:cNvPr id="31" name="AutoShape 8"/>
          <p:cNvSpPr/>
          <p:nvPr/>
        </p:nvSpPr>
        <p:spPr>
          <a:xfrm>
            <a:off x="3683000" y="2730500"/>
            <a:ext cx="7366000" cy="762000"/>
          </a:xfrm>
          <a:prstGeom prst="roundRect">
            <a:avLst>
              <a:gd name="adj" fmla="val 833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3500" y="2959100"/>
            <a:ext cx="304800" cy="304800"/>
          </a:xfrm>
          <a:prstGeom prst="rect">
            <a:avLst/>
          </a:prstGeom>
        </p:spPr>
      </p:pic>
      <p:sp>
        <p:nvSpPr>
          <p:cNvPr id="33" name="AutoShape 10"/>
          <p:cNvSpPr/>
          <p:nvPr/>
        </p:nvSpPr>
        <p:spPr>
          <a:xfrm>
            <a:off x="4254500" y="2857500"/>
            <a:ext cx="673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 err="1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行业深耕：</a:t>
            </a:r>
            <a:r>
              <a:rPr lang="en-US" sz="1400" b="0" i="0" u="none" strike="noStrike" dirty="0" err="1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从事伞业制造</a:t>
            </a:r>
            <a:r>
              <a:rPr lang="zh-CN" altLang="en-US" sz="1400" b="0" i="0" u="none" strike="noStrike" dirty="0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深耕</a:t>
            </a:r>
            <a:r>
              <a:rPr lang="en-US" sz="1400" b="0" i="0" u="none" strike="noStrike" dirty="0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20年，积累了丰富的行业经验与技术沉淀。</a:t>
            </a:r>
            <a:endParaRPr lang="en-US" sz="1100" dirty="0"/>
          </a:p>
        </p:txBody>
      </p:sp>
      <p:sp>
        <p:nvSpPr>
          <p:cNvPr id="34" name="AutoShape 11"/>
          <p:cNvSpPr/>
          <p:nvPr/>
        </p:nvSpPr>
        <p:spPr>
          <a:xfrm>
            <a:off x="3683000" y="3556000"/>
            <a:ext cx="7366000" cy="762000"/>
          </a:xfrm>
          <a:prstGeom prst="roundRect">
            <a:avLst>
              <a:gd name="adj" fmla="val 833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3500" y="3784600"/>
            <a:ext cx="304800" cy="304800"/>
          </a:xfrm>
          <a:prstGeom prst="rect">
            <a:avLst/>
          </a:prstGeom>
        </p:spPr>
      </p:pic>
      <p:sp>
        <p:nvSpPr>
          <p:cNvPr id="36" name="AutoShape 13"/>
          <p:cNvSpPr/>
          <p:nvPr/>
        </p:nvSpPr>
        <p:spPr>
          <a:xfrm>
            <a:off x="4254500" y="3683000"/>
            <a:ext cx="673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核心专注：</a:t>
            </a:r>
            <a:r>
              <a:rPr lang="en-US" sz="14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始终专注于高品质定制伞领域，追求极致的工艺与设计。</a:t>
            </a:r>
            <a:endParaRPr lang="en-US" sz="1100"/>
          </a:p>
        </p:txBody>
      </p:sp>
      <p:sp>
        <p:nvSpPr>
          <p:cNvPr id="37" name="AutoShape 14"/>
          <p:cNvSpPr/>
          <p:nvPr/>
        </p:nvSpPr>
        <p:spPr>
          <a:xfrm>
            <a:off x="3683000" y="4381500"/>
            <a:ext cx="7366000" cy="762000"/>
          </a:xfrm>
          <a:prstGeom prst="roundRect">
            <a:avLst>
              <a:gd name="adj" fmla="val 833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8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73500" y="4610100"/>
            <a:ext cx="304800" cy="304800"/>
          </a:xfrm>
          <a:prstGeom prst="rect">
            <a:avLst/>
          </a:prstGeom>
        </p:spPr>
      </p:pic>
      <p:sp>
        <p:nvSpPr>
          <p:cNvPr id="39" name="AutoShape 16"/>
          <p:cNvSpPr/>
          <p:nvPr/>
        </p:nvSpPr>
        <p:spPr>
          <a:xfrm>
            <a:off x="4254500" y="4508500"/>
            <a:ext cx="673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服务客户：</a:t>
            </a:r>
            <a:r>
              <a:rPr lang="en-US" sz="14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服务过</a:t>
            </a:r>
            <a:r>
              <a:rPr lang="zh-CN" altLang="en-US" sz="14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奔驰宝马等</a:t>
            </a:r>
            <a:r>
              <a:rPr lang="en-US" sz="1400" b="0" i="0" u="none" strike="noStrike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知名车企、品牌客户及海外客户，拥有国际化视野。</a:t>
            </a:r>
            <a:endParaRPr lang="en-US" sz="1100"/>
          </a:p>
        </p:txBody>
      </p:sp>
      <p:sp>
        <p:nvSpPr>
          <p:cNvPr id="40" name="AutoShape 17"/>
          <p:cNvSpPr/>
          <p:nvPr/>
        </p:nvSpPr>
        <p:spPr>
          <a:xfrm>
            <a:off x="3683000" y="5207000"/>
            <a:ext cx="7366000" cy="762000"/>
          </a:xfrm>
          <a:prstGeom prst="roundRect">
            <a:avLst>
              <a:gd name="adj" fmla="val 833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D7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1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73500" y="5435600"/>
            <a:ext cx="304800" cy="304800"/>
          </a:xfrm>
          <a:prstGeom prst="rect">
            <a:avLst/>
          </a:prstGeom>
        </p:spPr>
      </p:pic>
      <p:sp>
        <p:nvSpPr>
          <p:cNvPr id="42" name="AutoShape 19"/>
          <p:cNvSpPr/>
          <p:nvPr/>
        </p:nvSpPr>
        <p:spPr>
          <a:xfrm>
            <a:off x="4254500" y="5334000"/>
            <a:ext cx="673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 dirty="0" err="1">
                <a:solidFill>
                  <a:srgbClr val="FFD7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经营理念：</a:t>
            </a:r>
            <a:r>
              <a:rPr lang="en-US" sz="1400" b="0" i="0" u="none" strike="noStrike" dirty="0" err="1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坚持初心</a:t>
            </a:r>
            <a:r>
              <a:rPr lang="en-US" sz="1400" b="0" i="0" u="none" strike="noStrike" dirty="0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zh-CN" altLang="en-US" sz="1400" b="0" i="0" u="none" strike="noStrike" dirty="0">
                <a:solidFill>
                  <a:srgbClr val="EBEB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心存感恩，做一个有温度的人，做一把有温度的伞，温暖更多人心。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826000"/>
            <a:ext cx="3556000" cy="3556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76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发起人寄语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842000" y="1778000"/>
            <a:ext cx="508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2413000"/>
            <a:ext cx="1016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33000"/>
              </a:lnSpc>
              <a:defRPr/>
            </a:pP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这些年，我做过无数把伞。</a:t>
            </a:r>
            <a:endParaRPr lang="en-US" sz="18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33000"/>
              </a:lnSpc>
              <a:defRPr/>
            </a:pPr>
            <a:r>
              <a:rPr lang="en-US" sz="18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后来我发现，真正需要被撑起的，不仅是头顶的风雨，更是人生中的迷茫、焦虑与孤独。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4297">
            <a:off x="1016004" y="4184650"/>
            <a:ext cx="1016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44450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所以我发起了《为你撑伞女性成长计划》。</a:t>
            </a:r>
            <a:endParaRPr lang="en-US" sz="16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希望通过读书、成长与陪伴，让更多女性拥有面对生活的勇气，拥有创造幸福的能力</a:t>
            </a:r>
            <a:r>
              <a:rPr lang="zh-CN" alt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zh-CN" altLang="en-US" sz="16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在人生的雨天里，也能为自己撑起一方晴空。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5842000"/>
            <a:ext cx="10160000" cy="635000"/>
          </a:xfrm>
          <a:prstGeom prst="roundRect">
            <a:avLst>
              <a:gd name="adj" fmla="val 0"/>
            </a:avLst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16000" y="59055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我是云姐</a:t>
            </a:r>
            <a:r>
              <a:rPr lang="zh-CN" alt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用心做伞，用爱生活。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270000" y="-1270000"/>
            <a:ext cx="3810000" cy="3810000"/>
          </a:xfrm>
          <a:prstGeom prst="ellipse">
            <a:avLst/>
          </a:prstGeom>
          <a:solidFill>
            <a:srgbClr val="FFA500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0" y="5080000"/>
            <a:ext cx="3175000" cy="3175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2794000"/>
            <a:ext cx="48895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97000" y="31115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286000" y="29845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21天改变自己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以21天为一个周期，在点滴坚持中遇见更好的自己。自我成长的路上，每一步都算数，让改变发生在每一天的行动里。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86500" y="2794000"/>
            <a:ext cx="4889500" cy="1778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7500" y="31115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556500" y="29845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一把伞温暖别人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善意是会传递的火种。用自己的力量为他人遮风挡雨，这份温暖不仅照亮了别人的路，也让我们的世界多了一份温柔的联结。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5207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33000"/>
              </a:lnSpc>
              <a:defRPr/>
            </a:pPr>
            <a:r>
              <a:rPr lang="en-US" sz="20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“因为自己淋过雨，所以更愿意为别人撑伞。” 在成长中学会共情，在给予中收获丰盈。</a:t>
            </a:r>
            <a:endParaRPr lang="en-US" sz="1100"/>
          </a:p>
        </p:txBody>
      </p:sp>
      <p:sp>
        <p:nvSpPr>
          <p:cNvPr id="14" name="AutoShape 4"/>
          <p:cNvSpPr/>
          <p:nvPr/>
        </p:nvSpPr>
        <p:spPr>
          <a:xfrm>
            <a:off x="0" y="762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核心成长蜕变</a:t>
            </a:r>
            <a:endParaRPr lang="zh-CN" altLang="en-US" sz="36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4826000"/>
            <a:ext cx="3175000" cy="3175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381000" y="762000"/>
            <a:ext cx="1143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为你撑伞女性成长计划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588000" y="1905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381000" y="2286000"/>
            <a:ext cx="1143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21天成长撑伞行动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35000" y="3429000"/>
            <a:ext cx="10922000" cy="1016000"/>
          </a:xfrm>
          <a:prstGeom prst="roundRect">
            <a:avLst>
              <a:gd name="adj" fmla="val 0"/>
            </a:avLst>
          </a:prstGeom>
          <a:solidFill>
            <a:srgbClr val="FFA5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3556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0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开启一场低门槛的蜕变之旅，仅需</a:t>
            </a:r>
            <a:r>
              <a:rPr lang="en-US" sz="32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9.9 元</a:t>
            </a:r>
            <a:r>
              <a:rPr lang="en-US" sz="20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报名费，给自己一次重新出发的机会。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35000" y="5080000"/>
            <a:ext cx="2603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5500" y="5270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33500" y="5270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养成成长习惯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25500" y="5842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21天持续打卡，在点滴坚持中，让自律成为身体的本能反应。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429000" y="5080000"/>
            <a:ext cx="2603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9500" y="52705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127500" y="5270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遇见同频伙伴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619500" y="5842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链接一群积极向上的女性，彼此鼓励，在成长路上不再孤单前行。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159500" y="5080000"/>
            <a:ext cx="2603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0" y="52705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858000" y="5270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成就更好自我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350000" y="5842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跳出舒适圈，探索更多可能，在21天里解锁潜能，遇见闪闪发光的自己。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890000" y="5080000"/>
            <a:ext cx="2603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80500" y="52705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588500" y="52705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传递温暖善意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080500" y="5842000"/>
            <a:ext cx="2222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不仅自我成长，更学会为他人撑伞，将这份温暖与力量传递给更多人。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这不仅是一场打卡活动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它不止于形式上的坚持，更是一场关于成长、阅读、链接与爱的深度践行。在每一次翻开书页、每一次用心分享中，我们探索自我，也拥抱彼此。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2851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3175000"/>
            <a:ext cx="24765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508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365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3327400"/>
            <a:ext cx="1651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自我成长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9370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向内探索，打破认知边界，在阅读与反思中遇见更好的自己，完成内在的蜕变。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92500" y="3175000"/>
            <a:ext cx="24765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492500" y="3175000"/>
            <a:ext cx="508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3000" y="3365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191000" y="3327400"/>
            <a:ext cx="1651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深度阅读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683000" y="39370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以书为媒，汲取前人的智慧与力量，让文字滋养心灵，丰富精神世界的底色。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223000" y="3175000"/>
            <a:ext cx="24765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223000" y="3175000"/>
            <a:ext cx="508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3500" y="3365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21500" y="3327400"/>
            <a:ext cx="1651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温暖链接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13500" y="39370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在社群中分享感悟、彼此鼓励，建立真诚的联结，让个体的微光汇聚成温暖的星河。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953500" y="3175000"/>
            <a:ext cx="24765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953500" y="3175000"/>
            <a:ext cx="50800" cy="1524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44000" y="33655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652000" y="3327400"/>
            <a:ext cx="1651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传递爱意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144000" y="3937000"/>
            <a:ext cx="2095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带着爱去生活，去影响身边的人，让这份柔软而坚定的力量，成为改变的源动力。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51435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FFA5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16000" y="5270500"/>
            <a:ext cx="1016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8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 一个女人成长了，一个家庭会改变；一群女人成长了，一个时代会变得更加美好。”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4826000"/>
            <a:ext cx="3175000" cy="3175000"/>
          </a:xfrm>
          <a:prstGeom prst="ellipse">
            <a:avLst/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762000" y="5334000"/>
            <a:ext cx="2286000" cy="2286000"/>
          </a:xfrm>
          <a:prstGeom prst="ellipse">
            <a:avLst/>
          </a:prstGeom>
          <a:solidFill>
            <a:srgbClr val="FFA500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460500"/>
            <a:ext cx="762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5207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159000"/>
            <a:ext cx="76200" cy="3429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4765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968500" y="2476500"/>
            <a:ext cx="3746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“为你撑伞”预备成员身份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822">
            <a:off x="1143009" y="34226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1143000" y="36830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专属认证：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获得计划专属的预备成员身份认证，解锁成员专属标识，彰显女性成长力量。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143000" y="4699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优质社群：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加入全国女性成长社群，与志同道合的优秀女性交流互动，在彼此赋能中共同探索、共同进步，拓宽成长边界。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2159000"/>
            <a:ext cx="5207000" cy="3429000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FFA5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23000" y="2159000"/>
            <a:ext cx="76200" cy="3429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476500"/>
            <a:ext cx="609600" cy="609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429500" y="2476500"/>
            <a:ext cx="3746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专属成长计划学习证书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822">
            <a:off x="6604009" y="34226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A500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604000" y="36830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足迹记录：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完成计划课程后将获得专属电子学习证书，清晰记录您在成长之旅中的每一步付出与收获。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604000" y="4699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珍贵纪念：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这不仅是一张证书，更是见证自我蜕变、突破舒适区的珍贵纪念，成为您成长路上闪闪发光的里程碑。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969000"/>
            <a:ext cx="10668000" cy="508000"/>
          </a:xfrm>
          <a:prstGeom prst="roundRect">
            <a:avLst>
              <a:gd name="adj" fmla="val 0"/>
            </a:avLst>
          </a:prstGeom>
          <a:solidFill>
            <a:srgbClr val="FFA50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6070600"/>
            <a:ext cx="1066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在温暖的陪伴与专业的指引中，让每一次成长都有迹可循，让每一个你都绽放独特光芒。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7620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加入高质量女性成长共学微信群，打破圈层壁垒，与来自不同领域的优秀女性深度对话，构建属于你的优质人脉与精神共同体。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3302000"/>
            <a:ext cx="1981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302000"/>
            <a:ext cx="1981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556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952500" y="4191000"/>
            <a:ext cx="1600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女性企业家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深耕行业的领军者，分享商业视野与管理智慧，拓展事业格局。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946400" y="3302000"/>
            <a:ext cx="1981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2946400" y="3302000"/>
            <a:ext cx="1981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6900" y="3556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136900" y="4191000"/>
            <a:ext cx="1600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创业女性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敢想敢为的实践者，交流创业心得与避坑指南，彼此赋能前行。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130800" y="3302000"/>
            <a:ext cx="1981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130800" y="3302000"/>
            <a:ext cx="1981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1300" y="3556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321300" y="4191000"/>
            <a:ext cx="1600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职场精英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各领域的专业骨干，探讨职业晋升与职场平衡，提升核心竞争力。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315200" y="3302000"/>
            <a:ext cx="1981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315200" y="3302000"/>
            <a:ext cx="1981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5700" y="3556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505700" y="4191000"/>
            <a:ext cx="1600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成长导师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深耕身心灵与成长领域的专家，提供专业指引，点亮成长方向。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9499600" y="3302000"/>
            <a:ext cx="1981200" cy="1905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499600" y="3302000"/>
            <a:ext cx="19812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90100" y="35560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9690100" y="4191000"/>
            <a:ext cx="1600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爱学习的姐妹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志同道合的伙伴，一起读书、交流、打卡，在学习中遇见更好的自己。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762000" y="5715000"/>
            <a:ext cx="10718800" cy="762000"/>
          </a:xfrm>
          <a:prstGeom prst="roundRect">
            <a:avLst>
              <a:gd name="adj" fmla="val 0"/>
            </a:avLst>
          </a:prstGeom>
          <a:solidFill>
            <a:srgbClr val="FFA5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762000" y="5715000"/>
            <a:ext cx="10718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A5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共同学习  ·  共同成长  ·  共同链接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您将获得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参与精心设计的 21 天成长共修计划，以每日行动为基石，构建可持续的自我提升闭环。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54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FFA5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3048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24765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3302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0160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每日阅读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77777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精选优质书籍章节，在文字中汲取知识养分，拓宽认知边界，沉淀思想深度。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492500" y="3048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492500" y="3048000"/>
            <a:ext cx="24765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6500" y="3302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37465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每日学习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77777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拆解实用核心知识点，结合案例深入理解，让碎片化的信息转化为系统化的能力。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3048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23000" y="3048000"/>
            <a:ext cx="24765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3302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4770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每日分享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77777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在社群中输出所学所得，通过交流与反馈碰撞思维火花，实现知识的二次内化。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953500" y="3048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FFA500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953500" y="3048000"/>
            <a:ext cx="2476500" cy="508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7500" y="33020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207500" y="4064000"/>
            <a:ext cx="203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每日成长感悟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77777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复盘当日收获与不足，记录心路历程，在反思中校准方向，实现自我迭代升级。</a:t>
            </a:r>
            <a:endParaRPr lang="en-US" sz="1300" b="0" i="0" u="none" strike="noStrike">
              <a:solidFill>
                <a:srgbClr val="77777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58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FA50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5588000"/>
            <a:ext cx="76200" cy="889000"/>
          </a:xfrm>
          <a:prstGeom prst="roundRect">
            <a:avLst>
              <a:gd name="adj" fmla="val 0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16000" y="55880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核心目标：</a:t>
            </a: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 21 天为周期，通过科学的每日行动闭环，帮助您克服惰性，在日复一日的坚持中，真正培养起持续学习与自我成长的终身好习惯。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0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1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2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3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4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5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6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7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8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19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20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1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2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3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4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5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6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7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8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29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30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1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2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3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4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5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6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7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8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39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4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40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41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42.xml><?xml version="1.0" encoding="utf-8"?>
<p:tagLst xmlns:p="http://schemas.openxmlformats.org/presentationml/2006/main">
  <p:tag name="KSO_WM_DIAGRAM_VIRTUALLY_FRAME" val="{&quot;height&quot;:243.25,&quot;left&quot;:50,&quot;top&quot;:170,&quot;width&quot;:880}"/>
</p:tagLst>
</file>

<file path=ppt/tags/tag5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6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7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8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ags/tag9.xml><?xml version="1.0" encoding="utf-8"?>
<p:tagLst xmlns:p="http://schemas.openxmlformats.org/presentationml/2006/main">
  <p:tag name="KSO_WM_DIAGRAM_VIRTUALLY_FRAME" val="{&quot;height&quot;:180,&quot;left&quot;:60,&quot;top&quot;:26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3378</Words>
  <Application>WPS 演示</Application>
  <PresentationFormat/>
  <Paragraphs>295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1_默认主题</vt:lpstr>
      <vt:lpstr>2_默认主题</vt:lpstr>
      <vt:lpstr>3_默认主题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WPS_1723615788</cp:lastModifiedBy>
  <cp:revision>2</cp:revision>
  <dcterms:created xsi:type="dcterms:W3CDTF">2026-06-24T14:36:22Z</dcterms:created>
  <dcterms:modified xsi:type="dcterms:W3CDTF">2026-06-24T14:37:15Z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{"Label":"1","ContentProducer":"001191110102MACQD9K64010000","ProduceID":"7654965701677665249","ReservedCode1":"","ContentPropagator":"","PropagateID":"","ReservedCode2":""}</vt:lpwstr>
  </property>
  <property fmtid="{D5CDD505-2E9C-101B-9397-08002B2CF9AE}" pid="3" name="KSOProductBuildVer">
    <vt:lpwstr>2052-12.1.0.24034</vt:lpwstr>
  </property>
  <property fmtid="{D5CDD505-2E9C-101B-9397-08002B2CF9AE}" pid="4" name="ICV">
    <vt:lpwstr>32FB776ED5AA4739956E858D184C3723_12</vt:lpwstr>
  </property>
</Properties>
</file>